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7" r:id="rId1"/>
  </p:sldMasterIdLst>
  <p:sldIdLst>
    <p:sldId id="263" r:id="rId2"/>
    <p:sldId id="264" r:id="rId3"/>
    <p:sldId id="256" r:id="rId4"/>
    <p:sldId id="266" r:id="rId5"/>
    <p:sldId id="257" r:id="rId6"/>
    <p:sldId id="258" r:id="rId7"/>
    <p:sldId id="259" r:id="rId8"/>
    <p:sldId id="261" r:id="rId9"/>
    <p:sldId id="260" r:id="rId10"/>
    <p:sldId id="265"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6" d="100"/>
          <a:sy n="86" d="100"/>
        </p:scale>
        <p:origin x="56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jpg>
</file>

<file path=ppt/media/image3.jpeg>
</file>

<file path=ppt/media/image4.png>
</file>

<file path=ppt/media/image5.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553703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29194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470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93580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32906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67556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119097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476876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725870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651712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01-Oct-20</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558829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01-Oct-20</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2661593067"/>
      </p:ext>
    </p:extLst>
  </p:cSld>
  <p:clrMap bg1="dk1" tx1="lt1" bg2="dk2" tx2="lt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0" r:id="rId6"/>
    <p:sldLayoutId id="2147483686" r:id="rId7"/>
    <p:sldLayoutId id="2147483687" r:id="rId8"/>
    <p:sldLayoutId id="2147483688" r:id="rId9"/>
    <p:sldLayoutId id="2147483689" r:id="rId10"/>
    <p:sldLayoutId id="214748369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poulomi218" TargetMode="External"/><Relationship Id="rId7" Type="http://schemas.openxmlformats.org/officeDocument/2006/relationships/hyperlink" Target="https://github.com/Devil-2001"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hyperlink" Target="https://github.com/rishavghosh1331" TargetMode="External"/><Relationship Id="rId5" Type="http://schemas.openxmlformats.org/officeDocument/2006/relationships/hyperlink" Target="https://github.com/Sweta74688" TargetMode="External"/><Relationship Id="rId4" Type="http://schemas.openxmlformats.org/officeDocument/2006/relationships/hyperlink" Target="https://github.com/shirish79382"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19803-0B4D-4D96-BBDB-613AF8B9BCAC}"/>
              </a:ext>
            </a:extLst>
          </p:cNvPr>
          <p:cNvSpPr>
            <a:spLocks noGrp="1"/>
          </p:cNvSpPr>
          <p:nvPr>
            <p:ph type="ctrTitle"/>
          </p:nvPr>
        </p:nvSpPr>
        <p:spPr>
          <a:xfrm>
            <a:off x="762000" y="609599"/>
            <a:ext cx="10668000" cy="2286000"/>
          </a:xfrm>
          <a:noFill/>
        </p:spPr>
        <p:txBody>
          <a:bodyPr/>
          <a:lstStyle/>
          <a:p>
            <a:r>
              <a:rPr lang="en-IN" b="1" i="1" u="sng" dirty="0">
                <a:effectLst>
                  <a:outerShdw blurRad="38100" dist="38100" dir="2700000" algn="tl">
                    <a:srgbClr val="000000">
                      <a:alpha val="43137"/>
                    </a:srgbClr>
                  </a:outerShdw>
                </a:effectLst>
                <a:latin typeface="Arial Black" panose="020B0A04020102020204" pitchFamily="34" charset="0"/>
              </a:rPr>
              <a:t>DELHI HACKS</a:t>
            </a:r>
          </a:p>
        </p:txBody>
      </p:sp>
      <p:sp>
        <p:nvSpPr>
          <p:cNvPr id="3" name="Subtitle 2">
            <a:extLst>
              <a:ext uri="{FF2B5EF4-FFF2-40B4-BE49-F238E27FC236}">
                <a16:creationId xmlns:a16="http://schemas.microsoft.com/office/drawing/2014/main" id="{9D8FC883-0164-45A3-9C26-BE5B1537DE47}"/>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3724816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EC83A-7ABC-4D85-9085-1FB7301F20C6}"/>
              </a:ext>
            </a:extLst>
          </p:cNvPr>
          <p:cNvSpPr>
            <a:spLocks noGrp="1"/>
          </p:cNvSpPr>
          <p:nvPr>
            <p:ph type="title"/>
          </p:nvPr>
        </p:nvSpPr>
        <p:spPr/>
        <p:txBody>
          <a:bodyPr/>
          <a:lstStyle/>
          <a:p>
            <a:r>
              <a:rPr lang="en-IN" dirty="0"/>
              <a:t>App Demo:</a:t>
            </a:r>
          </a:p>
        </p:txBody>
      </p:sp>
      <p:pic>
        <p:nvPicPr>
          <p:cNvPr id="5" name="main main">
            <a:hlinkClick r:id="" action="ppaction://media"/>
            <a:extLst>
              <a:ext uri="{FF2B5EF4-FFF2-40B4-BE49-F238E27FC236}">
                <a16:creationId xmlns:a16="http://schemas.microsoft.com/office/drawing/2014/main" id="{7C180F7C-6341-4950-A195-F945BC46491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096000" y="231759"/>
            <a:ext cx="3484660" cy="5970773"/>
          </a:xfrm>
        </p:spPr>
      </p:pic>
    </p:spTree>
    <p:extLst>
      <p:ext uri="{BB962C8B-B14F-4D97-AF65-F5344CB8AC3E}">
        <p14:creationId xmlns:p14="http://schemas.microsoft.com/office/powerpoint/2010/main" val="4174655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1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821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7BE5F-0F5C-4FEA-9269-B48CE95D496D}"/>
              </a:ext>
            </a:extLst>
          </p:cNvPr>
          <p:cNvSpPr>
            <a:spLocks noGrp="1"/>
          </p:cNvSpPr>
          <p:nvPr>
            <p:ph type="title"/>
          </p:nvPr>
        </p:nvSpPr>
        <p:spPr>
          <a:xfrm>
            <a:off x="438443" y="753917"/>
            <a:ext cx="7594209" cy="1637591"/>
          </a:xfrm>
        </p:spPr>
        <p:txBody>
          <a:bodyPr>
            <a:normAutofit fontScale="90000"/>
          </a:bodyPr>
          <a:lstStyle/>
          <a:p>
            <a:r>
              <a:rPr lang="en-IN" b="1" u="sng" dirty="0">
                <a:solidFill>
                  <a:schemeClr val="bg1"/>
                </a:solidFill>
                <a:effectLst>
                  <a:outerShdw blurRad="38100" dist="38100" dir="2700000" algn="tl">
                    <a:srgbClr val="000000">
                      <a:alpha val="43137"/>
                    </a:srgbClr>
                  </a:outerShdw>
                </a:effectLst>
                <a:latin typeface="Arial Black" panose="020B0A04020102020204" pitchFamily="34" charset="0"/>
              </a:rPr>
              <a:t>Team Chase The Dream</a:t>
            </a:r>
            <a:br>
              <a:rPr lang="en-IN" b="1" u="sng" dirty="0">
                <a:solidFill>
                  <a:schemeClr val="bg1"/>
                </a:solidFill>
                <a:effectLst>
                  <a:outerShdw blurRad="38100" dist="38100" dir="2700000" algn="tl">
                    <a:srgbClr val="000000">
                      <a:alpha val="43137"/>
                    </a:srgbClr>
                  </a:outerShdw>
                </a:effectLst>
              </a:rPr>
            </a:br>
            <a:br>
              <a:rPr lang="en-IN" dirty="0">
                <a:solidFill>
                  <a:schemeClr val="bg1"/>
                </a:solidFill>
              </a:rPr>
            </a:br>
            <a:r>
              <a:rPr lang="en-IN" sz="3600" dirty="0">
                <a:solidFill>
                  <a:schemeClr val="bg1">
                    <a:lumMod val="65000"/>
                    <a:lumOff val="35000"/>
                  </a:schemeClr>
                </a:solidFill>
              </a:rPr>
              <a:t>Track: </a:t>
            </a:r>
            <a:r>
              <a:rPr lang="en-IN" sz="3600" dirty="0">
                <a:solidFill>
                  <a:schemeClr val="bg1">
                    <a:lumMod val="65000"/>
                    <a:lumOff val="35000"/>
                  </a:schemeClr>
                </a:solidFill>
                <a:effectLst>
                  <a:outerShdw blurRad="38100" dist="38100" dir="2700000" algn="tl">
                    <a:srgbClr val="000000">
                      <a:alpha val="43137"/>
                    </a:srgbClr>
                  </a:outerShdw>
                </a:effectLst>
              </a:rPr>
              <a:t>Open Innovation</a:t>
            </a:r>
            <a:br>
              <a:rPr lang="en-IN" sz="3600" dirty="0">
                <a:solidFill>
                  <a:schemeClr val="bg1">
                    <a:lumMod val="65000"/>
                    <a:lumOff val="35000"/>
                  </a:schemeClr>
                </a:solidFill>
              </a:rPr>
            </a:br>
            <a:endParaRPr lang="en-IN" sz="3600" b="1" dirty="0">
              <a:solidFill>
                <a:schemeClr val="bg1">
                  <a:lumMod val="65000"/>
                  <a:lumOff val="35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2898E1CF-79E1-4598-A44D-7581B3FC9151}"/>
              </a:ext>
            </a:extLst>
          </p:cNvPr>
          <p:cNvSpPr>
            <a:spLocks noGrp="1"/>
          </p:cNvSpPr>
          <p:nvPr>
            <p:ph idx="1"/>
          </p:nvPr>
        </p:nvSpPr>
        <p:spPr>
          <a:xfrm>
            <a:off x="0" y="3269673"/>
            <a:ext cx="11261187" cy="3588327"/>
          </a:xfrm>
        </p:spPr>
        <p:txBody>
          <a:bodyPr>
            <a:normAutofit fontScale="70000" lnSpcReduction="20000"/>
          </a:bodyPr>
          <a:lstStyle/>
          <a:p>
            <a:pPr marL="0" indent="0">
              <a:buNone/>
            </a:pPr>
            <a:r>
              <a:rPr lang="en-IN" b="1" dirty="0">
                <a:solidFill>
                  <a:schemeClr val="bg1">
                    <a:lumMod val="95000"/>
                    <a:lumOff val="5000"/>
                  </a:schemeClr>
                </a:solidFill>
              </a:rPr>
              <a:t>Team Members                                                            GitHub Ids</a:t>
            </a:r>
          </a:p>
          <a:p>
            <a:pPr marL="0" indent="0">
              <a:buNone/>
            </a:pPr>
            <a:r>
              <a:rPr lang="en-IN" b="1" dirty="0">
                <a:solidFill>
                  <a:schemeClr val="bg1">
                    <a:lumMod val="95000"/>
                    <a:lumOff val="5000"/>
                  </a:schemeClr>
                </a:solidFill>
              </a:rPr>
              <a:t>1.POULOMI MUKHERJEE(lead)              </a:t>
            </a:r>
            <a:r>
              <a:rPr lang="en-IN" b="1" dirty="0">
                <a:solidFill>
                  <a:schemeClr val="bg1">
                    <a:lumMod val="95000"/>
                    <a:lumOff val="5000"/>
                  </a:schemeClr>
                </a:solidFill>
                <a:hlinkClick r:id="rId3">
                  <a:extLst>
                    <a:ext uri="{A12FA001-AC4F-418D-AE19-62706E023703}">
                      <ahyp:hlinkClr xmlns:ahyp="http://schemas.microsoft.com/office/drawing/2018/hyperlinkcolor" val="tx"/>
                    </a:ext>
                  </a:extLst>
                </a:hlinkClick>
              </a:rPr>
              <a:t>https://github.com/poulomi218</a:t>
            </a:r>
            <a:endParaRPr lang="en-IN" b="1" dirty="0">
              <a:solidFill>
                <a:schemeClr val="bg1">
                  <a:lumMod val="95000"/>
                  <a:lumOff val="5000"/>
                </a:schemeClr>
              </a:solidFill>
            </a:endParaRPr>
          </a:p>
          <a:p>
            <a:pPr marL="0" indent="0">
              <a:buNone/>
            </a:pPr>
            <a:r>
              <a:rPr lang="en-IN" b="1" dirty="0">
                <a:solidFill>
                  <a:schemeClr val="bg1"/>
                </a:solidFill>
              </a:rPr>
              <a:t>2.SHIRISH SINGH RAGHUVANSHI       </a:t>
            </a:r>
            <a:r>
              <a:rPr lang="en-IN" b="1" dirty="0">
                <a:solidFill>
                  <a:schemeClr val="bg1">
                    <a:lumMod val="95000"/>
                    <a:lumOff val="5000"/>
                  </a:schemeClr>
                </a:solidFill>
              </a:rPr>
              <a:t> </a:t>
            </a:r>
            <a:r>
              <a:rPr lang="en-IN" b="1" dirty="0">
                <a:solidFill>
                  <a:schemeClr val="bg1">
                    <a:lumMod val="95000"/>
                    <a:lumOff val="5000"/>
                  </a:schemeClr>
                </a:solidFill>
                <a:hlinkClick r:id="rId4">
                  <a:extLst>
                    <a:ext uri="{A12FA001-AC4F-418D-AE19-62706E023703}">
                      <ahyp:hlinkClr xmlns:ahyp="http://schemas.microsoft.com/office/drawing/2018/hyperlinkcolor" val="tx"/>
                    </a:ext>
                  </a:extLst>
                </a:hlinkClick>
              </a:rPr>
              <a:t>https://github.com/shirish79382</a:t>
            </a:r>
            <a:endParaRPr lang="en-IN" b="1" dirty="0">
              <a:solidFill>
                <a:schemeClr val="bg1">
                  <a:lumMod val="95000"/>
                  <a:lumOff val="5000"/>
                </a:schemeClr>
              </a:solidFill>
            </a:endParaRPr>
          </a:p>
          <a:p>
            <a:pPr marL="0" indent="0">
              <a:buNone/>
            </a:pPr>
            <a:r>
              <a:rPr lang="en-IN" b="1" dirty="0">
                <a:solidFill>
                  <a:schemeClr val="bg1"/>
                </a:solidFill>
              </a:rPr>
              <a:t>3.SWETA SHAW</a:t>
            </a:r>
            <a:r>
              <a:rPr lang="en-IN" b="1" dirty="0">
                <a:solidFill>
                  <a:schemeClr val="bg1">
                    <a:lumMod val="95000"/>
                    <a:lumOff val="5000"/>
                  </a:schemeClr>
                </a:solidFill>
              </a:rPr>
              <a:t>                                          </a:t>
            </a:r>
            <a:r>
              <a:rPr lang="en-IN" b="1" dirty="0">
                <a:solidFill>
                  <a:schemeClr val="bg1">
                    <a:lumMod val="95000"/>
                    <a:lumOff val="5000"/>
                  </a:schemeClr>
                </a:solidFill>
                <a:hlinkClick r:id="rId5">
                  <a:extLst>
                    <a:ext uri="{A12FA001-AC4F-418D-AE19-62706E023703}">
                      <ahyp:hlinkClr xmlns:ahyp="http://schemas.microsoft.com/office/drawing/2018/hyperlinkcolor" val="tx"/>
                    </a:ext>
                  </a:extLst>
                </a:hlinkClick>
              </a:rPr>
              <a:t>https://github.com/Sweta74688</a:t>
            </a:r>
            <a:endParaRPr lang="en-IN" b="1" dirty="0">
              <a:solidFill>
                <a:schemeClr val="bg1">
                  <a:lumMod val="95000"/>
                  <a:lumOff val="5000"/>
                </a:schemeClr>
              </a:solidFill>
            </a:endParaRPr>
          </a:p>
          <a:p>
            <a:pPr marL="0" indent="0">
              <a:buNone/>
            </a:pPr>
            <a:r>
              <a:rPr lang="en-IN" b="1" dirty="0">
                <a:solidFill>
                  <a:schemeClr val="bg1"/>
                </a:solidFill>
              </a:rPr>
              <a:t>4.RISHAV GHOSH                              </a:t>
            </a:r>
            <a:r>
              <a:rPr lang="en-IN" b="1" dirty="0">
                <a:solidFill>
                  <a:schemeClr val="bg1">
                    <a:lumMod val="95000"/>
                    <a:lumOff val="5000"/>
                  </a:schemeClr>
                </a:solidFill>
                <a:hlinkClick r:id="rId6">
                  <a:extLst>
                    <a:ext uri="{A12FA001-AC4F-418D-AE19-62706E023703}">
                      <ahyp:hlinkClr xmlns:ahyp="http://schemas.microsoft.com/office/drawing/2018/hyperlinkcolor" val="tx"/>
                    </a:ext>
                  </a:extLst>
                </a:hlinkClick>
              </a:rPr>
              <a:t>https://github.com/rishavghosh1331</a:t>
            </a:r>
            <a:endParaRPr lang="en-IN" b="1" dirty="0">
              <a:solidFill>
                <a:schemeClr val="bg1">
                  <a:lumMod val="95000"/>
                  <a:lumOff val="5000"/>
                </a:schemeClr>
              </a:solidFill>
            </a:endParaRPr>
          </a:p>
          <a:p>
            <a:pPr marL="0" indent="0">
              <a:buNone/>
            </a:pPr>
            <a:r>
              <a:rPr lang="en-IN" b="1" dirty="0">
                <a:solidFill>
                  <a:schemeClr val="bg1"/>
                </a:solidFill>
              </a:rPr>
              <a:t>5. Akash Kumar Majumder              </a:t>
            </a:r>
            <a:r>
              <a:rPr lang="en-IN" b="1" dirty="0">
                <a:solidFill>
                  <a:schemeClr val="bg1">
                    <a:lumMod val="95000"/>
                    <a:lumOff val="5000"/>
                  </a:schemeClr>
                </a:solidFill>
                <a:hlinkClick r:id="rId7">
                  <a:extLst>
                    <a:ext uri="{A12FA001-AC4F-418D-AE19-62706E023703}">
                      <ahyp:hlinkClr xmlns:ahyp="http://schemas.microsoft.com/office/drawing/2018/hyperlinkcolor" val="tx"/>
                    </a:ext>
                  </a:extLst>
                </a:hlinkClick>
              </a:rPr>
              <a:t>https://github.com/Devil-2001</a:t>
            </a:r>
            <a:endParaRPr lang="en-IN" b="1" dirty="0">
              <a:solidFill>
                <a:schemeClr val="bg1">
                  <a:lumMod val="95000"/>
                  <a:lumOff val="5000"/>
                </a:schemeClr>
              </a:solidFill>
            </a:endParaRPr>
          </a:p>
          <a:p>
            <a:pPr marL="0" indent="0">
              <a:buNone/>
            </a:pPr>
            <a:endParaRPr lang="en-IN" sz="2400" b="1" dirty="0">
              <a:solidFill>
                <a:schemeClr val="bg1"/>
              </a:solidFill>
            </a:endParaRPr>
          </a:p>
          <a:p>
            <a:pPr marL="0" indent="0">
              <a:buNone/>
            </a:pPr>
            <a:r>
              <a:rPr lang="en-IN" sz="2400" b="1" dirty="0">
                <a:solidFill>
                  <a:schemeClr val="bg1"/>
                </a:solidFill>
              </a:rPr>
              <a:t>                                    </a:t>
            </a:r>
            <a:endParaRPr lang="en-IN" sz="2400" dirty="0">
              <a:solidFill>
                <a:schemeClr val="bg1">
                  <a:alpha val="70000"/>
                </a:schemeClr>
              </a:solidFill>
            </a:endParaRPr>
          </a:p>
        </p:txBody>
      </p:sp>
    </p:spTree>
    <p:extLst>
      <p:ext uri="{BB962C8B-B14F-4D97-AF65-F5344CB8AC3E}">
        <p14:creationId xmlns:p14="http://schemas.microsoft.com/office/powerpoint/2010/main" val="3764231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3" name="Freeform: Shape 22">
            <a:extLst>
              <a:ext uri="{FF2B5EF4-FFF2-40B4-BE49-F238E27FC236}">
                <a16:creationId xmlns:a16="http://schemas.microsoft.com/office/drawing/2014/main" id="{BFC5A2D8-56E8-47FB-975D-D777AFEA4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64728" y="3"/>
            <a:ext cx="6927272" cy="5330949"/>
          </a:xfrm>
          <a:custGeom>
            <a:avLst/>
            <a:gdLst>
              <a:gd name="connsiteX0" fmla="*/ 0 w 6927272"/>
              <a:gd name="connsiteY0" fmla="*/ 0 h 5330949"/>
              <a:gd name="connsiteX1" fmla="*/ 6927272 w 6927272"/>
              <a:gd name="connsiteY1" fmla="*/ 0 h 5330949"/>
              <a:gd name="connsiteX2" fmla="*/ 6927272 w 6927272"/>
              <a:gd name="connsiteY2" fmla="*/ 3912793 h 5330949"/>
              <a:gd name="connsiteX3" fmla="*/ 6884989 w 6927272"/>
              <a:gd name="connsiteY3" fmla="*/ 4002742 h 5330949"/>
              <a:gd name="connsiteX4" fmla="*/ 6592028 w 6927272"/>
              <a:gd name="connsiteY4" fmla="*/ 4494163 h 5330949"/>
              <a:gd name="connsiteX5" fmla="*/ 3742808 w 6927272"/>
              <a:gd name="connsiteY5" fmla="*/ 5122218 h 5330949"/>
              <a:gd name="connsiteX6" fmla="*/ 326623 w 6927272"/>
              <a:gd name="connsiteY6" fmla="*/ 2148182 h 5330949"/>
              <a:gd name="connsiteX7" fmla="*/ 13721 w 6927272"/>
              <a:gd name="connsiteY7" fmla="*/ 201231 h 533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272" h="5330949">
                <a:moveTo>
                  <a:pt x="0" y="0"/>
                </a:moveTo>
                <a:lnTo>
                  <a:pt x="6927272" y="0"/>
                </a:lnTo>
                <a:lnTo>
                  <a:pt x="6927272" y="3912793"/>
                </a:lnTo>
                <a:lnTo>
                  <a:pt x="6884989" y="4002742"/>
                </a:lnTo>
                <a:cubicBezTo>
                  <a:pt x="6799406" y="4174873"/>
                  <a:pt x="6702812" y="4339578"/>
                  <a:pt x="6592028" y="4494163"/>
                </a:cubicBezTo>
                <a:cubicBezTo>
                  <a:pt x="5802121" y="5596640"/>
                  <a:pt x="4821632" y="5380883"/>
                  <a:pt x="3742808" y="5122218"/>
                </a:cubicBezTo>
                <a:cubicBezTo>
                  <a:pt x="2131653" y="4735722"/>
                  <a:pt x="759367" y="4191689"/>
                  <a:pt x="326623" y="2148182"/>
                </a:cubicBezTo>
                <a:cubicBezTo>
                  <a:pt x="186907" y="1488770"/>
                  <a:pt x="67840" y="834043"/>
                  <a:pt x="13721" y="20123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A9896C11-F8DF-437A-B349-8AFD602D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791199" y="-1219198"/>
            <a:ext cx="5181601" cy="7620000"/>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8F6529BA-6603-48CD-AD5C-D6CE4D69D855}"/>
              </a:ext>
            </a:extLst>
          </p:cNvPr>
          <p:cNvSpPr>
            <a:spLocks noGrp="1"/>
          </p:cNvSpPr>
          <p:nvPr>
            <p:ph type="ctrTitle"/>
          </p:nvPr>
        </p:nvSpPr>
        <p:spPr>
          <a:xfrm>
            <a:off x="604911" y="-304801"/>
            <a:ext cx="4572000" cy="2286000"/>
          </a:xfrm>
        </p:spPr>
        <p:txBody>
          <a:bodyPr>
            <a:normAutofit/>
          </a:bodyPr>
          <a:lstStyle/>
          <a:p>
            <a:pPr algn="l"/>
            <a:r>
              <a:rPr lang="en-IN" dirty="0">
                <a:solidFill>
                  <a:srgbClr val="FFFFFF"/>
                </a:solidFill>
              </a:rPr>
              <a:t>S</a:t>
            </a:r>
            <a:r>
              <a:rPr lang="en-IN" sz="3200" dirty="0">
                <a:solidFill>
                  <a:srgbClr val="FFFFFF"/>
                </a:solidFill>
              </a:rPr>
              <a:t>TORY TELLING</a:t>
            </a:r>
          </a:p>
        </p:txBody>
      </p:sp>
      <p:sp>
        <p:nvSpPr>
          <p:cNvPr id="3" name="Subtitle 2">
            <a:extLst>
              <a:ext uri="{FF2B5EF4-FFF2-40B4-BE49-F238E27FC236}">
                <a16:creationId xmlns:a16="http://schemas.microsoft.com/office/drawing/2014/main" id="{AC88AF1D-9B22-44AE-8CA9-3B56AE2DB57F}"/>
              </a:ext>
            </a:extLst>
          </p:cNvPr>
          <p:cNvSpPr>
            <a:spLocks noGrp="1"/>
          </p:cNvSpPr>
          <p:nvPr>
            <p:ph type="subTitle" idx="1"/>
          </p:nvPr>
        </p:nvSpPr>
        <p:spPr>
          <a:xfrm>
            <a:off x="604911" y="2285999"/>
            <a:ext cx="4729089" cy="3809999"/>
          </a:xfrm>
        </p:spPr>
        <p:txBody>
          <a:bodyPr>
            <a:normAutofit fontScale="85000" lnSpcReduction="20000"/>
          </a:bodyPr>
          <a:lstStyle/>
          <a:p>
            <a:pPr algn="l"/>
            <a:endParaRPr lang="en-IN" dirty="0"/>
          </a:p>
          <a:p>
            <a:r>
              <a:rPr lang="en-IN" sz="2000" b="1" dirty="0">
                <a:solidFill>
                  <a:srgbClr val="FFFFFF"/>
                </a:solidFill>
                <a:latin typeface="Bahnschrift SemiBold" panose="020B0502040204020203" pitchFamily="34" charset="0"/>
              </a:rPr>
              <a:t>Due to sudden pandemic situation world has faced a huge change . Now in the era of new normal lots of people find it very difficult to cope up with the new sudden digital life for example poor/small traders.. Due to covid-19  social distancing is very needful but somehow in markets social distancing is not maintained properly .Here’s where the idea of </a:t>
            </a:r>
            <a:r>
              <a:rPr lang="en-IN" sz="2000" b="1" u="sng" dirty="0">
                <a:solidFill>
                  <a:srgbClr val="FFFFFF"/>
                </a:solidFill>
                <a:effectLst>
                  <a:outerShdw blurRad="38100" dist="38100" dir="2700000" algn="tl">
                    <a:srgbClr val="000000">
                      <a:alpha val="43137"/>
                    </a:srgbClr>
                  </a:outerShdw>
                </a:effectLst>
                <a:latin typeface="Bahnschrift SemiBold" panose="020B0502040204020203" pitchFamily="34" charset="0"/>
              </a:rPr>
              <a:t>S</a:t>
            </a:r>
            <a:r>
              <a:rPr lang="en-IN" b="1" u="sng" dirty="0">
                <a:solidFill>
                  <a:srgbClr val="FFFFFF"/>
                </a:solidFill>
                <a:effectLst>
                  <a:outerShdw blurRad="38100" dist="38100" dir="2700000" algn="tl">
                    <a:srgbClr val="000000">
                      <a:alpha val="43137"/>
                    </a:srgbClr>
                  </a:outerShdw>
                </a:effectLst>
                <a:latin typeface="Bahnschrift SemiBold" panose="020B0502040204020203" pitchFamily="34" charset="0"/>
              </a:rPr>
              <a:t>hopify</a:t>
            </a:r>
            <a:r>
              <a:rPr lang="en-IN" sz="2000" b="1" u="sng" dirty="0">
                <a:solidFill>
                  <a:srgbClr val="FFFFFF"/>
                </a:solidFill>
                <a:effectLst>
                  <a:outerShdw blurRad="38100" dist="38100" dir="2700000" algn="tl">
                    <a:srgbClr val="000000">
                      <a:alpha val="43137"/>
                    </a:srgbClr>
                  </a:outerShdw>
                </a:effectLst>
                <a:latin typeface="Bahnschrift SemiBold" panose="020B0502040204020203" pitchFamily="34" charset="0"/>
              </a:rPr>
              <a:t> </a:t>
            </a:r>
            <a:r>
              <a:rPr lang="en-IN" sz="2000" b="1" dirty="0">
                <a:solidFill>
                  <a:srgbClr val="FFFFFF"/>
                </a:solidFill>
                <a:latin typeface="Bahnschrift SemiBold" panose="020B0502040204020203" pitchFamily="34" charset="0"/>
              </a:rPr>
              <a:t>came from. It not only connects local vendors to the new digital world also helps to maintain social distancing at the same time.</a:t>
            </a:r>
          </a:p>
        </p:txBody>
      </p:sp>
      <p:pic>
        <p:nvPicPr>
          <p:cNvPr id="15" name="Picture 3">
            <a:extLst>
              <a:ext uri="{FF2B5EF4-FFF2-40B4-BE49-F238E27FC236}">
                <a16:creationId xmlns:a16="http://schemas.microsoft.com/office/drawing/2014/main" id="{2EDA8321-992E-413A-87FE-211C3B5C3E83}"/>
              </a:ext>
            </a:extLst>
          </p:cNvPr>
          <p:cNvPicPr>
            <a:picLocks noChangeAspect="1"/>
          </p:cNvPicPr>
          <p:nvPr/>
        </p:nvPicPr>
        <p:blipFill rotWithShape="1">
          <a:blip r:embed="rId2"/>
          <a:srcRect t="6250"/>
          <a:stretch/>
        </p:blipFill>
        <p:spPr>
          <a:xfrm>
            <a:off x="6096000" y="1919049"/>
            <a:ext cx="5334000" cy="3000375"/>
          </a:xfrm>
          <a:prstGeom prst="rect">
            <a:avLst/>
          </a:prstGeom>
        </p:spPr>
      </p:pic>
    </p:spTree>
    <p:extLst>
      <p:ext uri="{BB962C8B-B14F-4D97-AF65-F5344CB8AC3E}">
        <p14:creationId xmlns:p14="http://schemas.microsoft.com/office/powerpoint/2010/main" val="51260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8F9EA8-3BAB-4A3A-98D4-FA14BAEED15F}"/>
              </a:ext>
            </a:extLst>
          </p:cNvPr>
          <p:cNvSpPr txBox="1"/>
          <p:nvPr/>
        </p:nvSpPr>
        <p:spPr>
          <a:xfrm>
            <a:off x="96982" y="152400"/>
            <a:ext cx="12095018" cy="6740307"/>
          </a:xfrm>
          <a:prstGeom prst="rect">
            <a:avLst/>
          </a:prstGeom>
          <a:noFill/>
        </p:spPr>
        <p:txBody>
          <a:bodyPr wrap="square" rtlCol="0">
            <a:spAutoFit/>
          </a:bodyPr>
          <a:lstStyle/>
          <a:p>
            <a:r>
              <a:rPr lang="en-US" b="1" dirty="0"/>
              <a:t>SHOPIFYJUST A STEP AWAY</a:t>
            </a:r>
            <a:r>
              <a:rPr lang="en-US" dirty="0"/>
              <a:t>:</a:t>
            </a:r>
          </a:p>
          <a:p>
            <a:r>
              <a:rPr lang="en-US" dirty="0"/>
              <a:t>    *Due to sudden pandemic situation world has faced a huge change . Now in the era of new normal lots of people find it very difficult to cope up with the new sudden digital life for example poor/small traders.. Due to covid-19  social distancing is very needful but somehow in markets social distancing is not maintained properly .Here’s where the idea of </a:t>
            </a:r>
            <a:r>
              <a:rPr lang="en-US" b="1" dirty="0"/>
              <a:t>Shopify</a:t>
            </a:r>
            <a:r>
              <a:rPr lang="en-US" dirty="0"/>
              <a:t> came from. It not only connects local vendors to the new digital world also helps to maintain social distancing at the same time.</a:t>
            </a:r>
          </a:p>
          <a:p>
            <a:pPr marL="285750" indent="-285750">
              <a:buFont typeface="Arial" panose="020B0604020202020204" pitchFamily="34" charset="0"/>
              <a:buChar char="•"/>
            </a:pPr>
            <a:r>
              <a:rPr lang="en-US" dirty="0"/>
              <a:t>We are coming with a idea of a app in which they can book their essential items from their local shops. Items will be updated by the shop keepers and people can book the items which they want. Everyone will get their certain time span and they have to collect the items within that time. By this process they can avoid gathering.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BUYERS: This app basically brings all your known local shops in a single application . All you need to do after opening the application and signing up (or logging in)is –1.Choose your shop category(1.grocery 2.sweet 3.pharmacy 4.fruit/veg).2.Enter your correct location.3.Then this app will provide you list of shops according to your chosen category.(you can even short list it)   4.Then the list of items will be shown , choose your desired item ,enter quantity and click on book now.5.Then you have to select the time to pick up your given order. You  can even cancel your order if you want(for that you have to give the reason of cancellation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SHOP OWNERS: This app will help local businessmen to cope up with this new normal world. It will help them to track their orders and will get opportunity to reach more customers .All one needs to do after opening application is to choose your job(owner or customer ) then-1.Sign in 2.Enter your basic information and choose the category of your shop3.Enter your items along with price.(you have to daily update your items)4.After that you can get orders from your customers  you can track them. Customers will pick up the order at selected time and pay on delivery.</a:t>
            </a:r>
            <a:endParaRPr lang="en-IN" dirty="0"/>
          </a:p>
          <a:p>
            <a:endParaRPr lang="en-IN" dirty="0"/>
          </a:p>
        </p:txBody>
      </p:sp>
    </p:spTree>
    <p:extLst>
      <p:ext uri="{BB962C8B-B14F-4D97-AF65-F5344CB8AC3E}">
        <p14:creationId xmlns:p14="http://schemas.microsoft.com/office/powerpoint/2010/main" val="682846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3D40F-D19A-40FE-B65B-FAB95D8B2624}"/>
              </a:ext>
            </a:extLst>
          </p:cNvPr>
          <p:cNvSpPr>
            <a:spLocks noGrp="1"/>
          </p:cNvSpPr>
          <p:nvPr>
            <p:ph type="title"/>
          </p:nvPr>
        </p:nvSpPr>
        <p:spPr/>
        <p:txBody>
          <a:bodyPr/>
          <a:lstStyle/>
          <a:p>
            <a:r>
              <a:rPr lang="en-IN" b="1" dirty="0">
                <a:effectLst>
                  <a:outerShdw blurRad="38100" dist="38100" dir="2700000" algn="tl">
                    <a:srgbClr val="000000">
                      <a:alpha val="43137"/>
                    </a:srgbClr>
                  </a:outerShdw>
                </a:effectLst>
              </a:rPr>
              <a:t>Effective Communication</a:t>
            </a:r>
            <a:r>
              <a:rPr lang="en-IN" dirty="0"/>
              <a:t>:</a:t>
            </a:r>
          </a:p>
        </p:txBody>
      </p:sp>
      <p:sp>
        <p:nvSpPr>
          <p:cNvPr id="3" name="Content Placeholder 2">
            <a:extLst>
              <a:ext uri="{FF2B5EF4-FFF2-40B4-BE49-F238E27FC236}">
                <a16:creationId xmlns:a16="http://schemas.microsoft.com/office/drawing/2014/main" id="{BE9B9CB7-6593-4B36-88D4-8759DA5C8002}"/>
              </a:ext>
            </a:extLst>
          </p:cNvPr>
          <p:cNvSpPr>
            <a:spLocks noGrp="1"/>
          </p:cNvSpPr>
          <p:nvPr>
            <p:ph idx="1"/>
          </p:nvPr>
        </p:nvSpPr>
        <p:spPr/>
        <p:txBody>
          <a:bodyPr>
            <a:normAutofit fontScale="92500"/>
          </a:bodyPr>
          <a:lstStyle/>
          <a:p>
            <a:pPr marL="0" indent="0">
              <a:buNone/>
            </a:pPr>
            <a:r>
              <a:rPr lang="en-IN" b="1" dirty="0">
                <a:latin typeface="Abadi" panose="020B0604020104020204" pitchFamily="34" charset="0"/>
              </a:rPr>
              <a:t>In this Covid-19 pandemic situation everyone is trying to make social distancing, but due to the crisis of essential needs they are gathering to the shops, roaming freely. We are coming with a idea of a app in which they can book their essential items from their local shops. Items will be updated by the shop keepers and people can book the items which they want. Everyone will get their certain time span and they have to collect the items within that time. By this process they can avoid gathering.</a:t>
            </a:r>
          </a:p>
        </p:txBody>
      </p:sp>
    </p:spTree>
    <p:extLst>
      <p:ext uri="{BB962C8B-B14F-4D97-AF65-F5344CB8AC3E}">
        <p14:creationId xmlns:p14="http://schemas.microsoft.com/office/powerpoint/2010/main" val="2516114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7986-F904-4C8B-B098-1CFC897C6DEA}"/>
              </a:ext>
            </a:extLst>
          </p:cNvPr>
          <p:cNvSpPr>
            <a:spLocks noGrp="1"/>
          </p:cNvSpPr>
          <p:nvPr>
            <p:ph type="title"/>
          </p:nvPr>
        </p:nvSpPr>
        <p:spPr>
          <a:xfrm>
            <a:off x="762000" y="753917"/>
            <a:ext cx="10668000" cy="1524000"/>
          </a:xfrm>
        </p:spPr>
        <p:txBody>
          <a:bodyPr/>
          <a:lstStyle/>
          <a:p>
            <a:r>
              <a:rPr lang="en-IN" b="1" dirty="0">
                <a:effectLst>
                  <a:outerShdw blurRad="38100" dist="38100" dir="2700000" algn="tl">
                    <a:srgbClr val="000000">
                      <a:alpha val="43137"/>
                    </a:srgbClr>
                  </a:outerShdw>
                </a:effectLst>
              </a:rPr>
              <a:t>Tech  Stack</a:t>
            </a:r>
          </a:p>
        </p:txBody>
      </p:sp>
      <p:sp>
        <p:nvSpPr>
          <p:cNvPr id="3" name="Content Placeholder 2">
            <a:extLst>
              <a:ext uri="{FF2B5EF4-FFF2-40B4-BE49-F238E27FC236}">
                <a16:creationId xmlns:a16="http://schemas.microsoft.com/office/drawing/2014/main" id="{360A2406-29E8-4B38-ABFD-F8D0FE442C17}"/>
              </a:ext>
            </a:extLst>
          </p:cNvPr>
          <p:cNvSpPr>
            <a:spLocks noGrp="1"/>
          </p:cNvSpPr>
          <p:nvPr>
            <p:ph idx="1"/>
          </p:nvPr>
        </p:nvSpPr>
        <p:spPr>
          <a:xfrm>
            <a:off x="761999" y="2018714"/>
            <a:ext cx="11068929" cy="4085369"/>
          </a:xfrm>
        </p:spPr>
        <p:txBody>
          <a:bodyPr>
            <a:normAutofit/>
          </a:bodyPr>
          <a:lstStyle/>
          <a:p>
            <a:pPr marL="0" indent="0">
              <a:buNone/>
            </a:pPr>
            <a:r>
              <a:rPr lang="en-IN" sz="2400" b="1" dirty="0">
                <a:effectLst>
                  <a:outerShdw blurRad="38100" dist="38100" dir="2700000" algn="tl">
                    <a:srgbClr val="000000">
                      <a:alpha val="43137"/>
                    </a:srgbClr>
                  </a:outerShdw>
                </a:effectLst>
                <a:latin typeface="Bahnschrift" panose="020B0502040204020203" pitchFamily="34" charset="0"/>
              </a:rPr>
              <a:t>*For making our app we have used </a:t>
            </a:r>
            <a:r>
              <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Android studio</a:t>
            </a:r>
            <a:r>
              <a:rPr lang="en-IN" sz="2400" b="1" dirty="0">
                <a:effectLst>
                  <a:outerShdw blurRad="38100" dist="38100" dir="2700000" algn="tl">
                    <a:srgbClr val="000000">
                      <a:alpha val="43137"/>
                    </a:srgbClr>
                  </a:outerShdw>
                </a:effectLst>
                <a:latin typeface="Bahnschrift" panose="020B0502040204020203" pitchFamily="34" charset="0"/>
              </a:rPr>
              <a:t>, as a beginner we thought it would be an easy option .We have also used </a:t>
            </a:r>
            <a:r>
              <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Adobe XD </a:t>
            </a:r>
            <a:r>
              <a:rPr lang="en-IN" sz="2400" b="1" dirty="0">
                <a:effectLst>
                  <a:outerShdw blurRad="38100" dist="38100" dir="2700000" algn="tl">
                    <a:srgbClr val="000000">
                      <a:alpha val="43137"/>
                    </a:srgbClr>
                  </a:outerShdw>
                </a:effectLst>
                <a:latin typeface="Bahnschrift" panose="020B0502040204020203" pitchFamily="34" charset="0"/>
              </a:rPr>
              <a:t>for the app colour backgrounds, images , colour of the button</a:t>
            </a:r>
          </a:p>
          <a:p>
            <a:pPr marL="0" indent="0">
              <a:buNone/>
            </a:pPr>
            <a:endParaRPr lang="en-IN" sz="2400" b="1" dirty="0">
              <a:effectLst>
                <a:outerShdw blurRad="38100" dist="38100" dir="2700000" algn="tl">
                  <a:srgbClr val="000000">
                    <a:alpha val="43137"/>
                  </a:srgbClr>
                </a:outerShdw>
              </a:effectLst>
              <a:latin typeface="Bahnschrift" panose="020B0502040204020203" pitchFamily="34" charset="0"/>
            </a:endParaRPr>
          </a:p>
          <a:p>
            <a:pPr marL="0" indent="0">
              <a:buNone/>
            </a:pPr>
            <a:r>
              <a:rPr lang="en-IN" sz="2400" b="1" dirty="0">
                <a:effectLst>
                  <a:outerShdw blurRad="38100" dist="38100" dir="2700000" algn="tl">
                    <a:srgbClr val="000000">
                      <a:alpha val="43137"/>
                    </a:srgbClr>
                  </a:outerShdw>
                </a:effectLst>
                <a:latin typeface="Bahnschrift" panose="020B0502040204020203" pitchFamily="34" charset="0"/>
              </a:rPr>
              <a:t>*We have also taken ideas from </a:t>
            </a:r>
            <a:r>
              <a:rPr lang="en-IN" sz="2400" b="1" u="sng" dirty="0" err="1">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youtube</a:t>
            </a:r>
            <a:r>
              <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 and google</a:t>
            </a:r>
          </a:p>
          <a:p>
            <a:pPr marL="0" indent="0">
              <a:buNone/>
            </a:pPr>
            <a:endPar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endParaRPr>
          </a:p>
          <a:p>
            <a:pPr marL="0" indent="0">
              <a:buNone/>
            </a:pPr>
            <a:r>
              <a:rPr lang="en-IN" sz="2400" b="1" dirty="0">
                <a:effectLst>
                  <a:outerShdw blurRad="38100" dist="38100" dir="2700000" algn="tl">
                    <a:srgbClr val="000000">
                      <a:alpha val="43137"/>
                    </a:srgbClr>
                  </a:outerShdw>
                </a:effectLst>
                <a:latin typeface="Bahnschrift" panose="020B0502040204020203" pitchFamily="34" charset="0"/>
              </a:rPr>
              <a:t>*And last but not the least ,the mentor has helped by making that prototype.</a:t>
            </a:r>
          </a:p>
        </p:txBody>
      </p:sp>
    </p:spTree>
    <p:extLst>
      <p:ext uri="{BB962C8B-B14F-4D97-AF65-F5344CB8AC3E}">
        <p14:creationId xmlns:p14="http://schemas.microsoft.com/office/powerpoint/2010/main" val="1381139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FF173-F1FA-46E1-8C6C-8514B1BCD75C}"/>
              </a:ext>
            </a:extLst>
          </p:cNvPr>
          <p:cNvSpPr>
            <a:spLocks noGrp="1"/>
          </p:cNvSpPr>
          <p:nvPr>
            <p:ph type="title"/>
          </p:nvPr>
        </p:nvSpPr>
        <p:spPr>
          <a:xfrm>
            <a:off x="430696" y="205408"/>
            <a:ext cx="8859078" cy="1066800"/>
          </a:xfrm>
        </p:spPr>
        <p:txBody>
          <a:bodyPr/>
          <a:lstStyle/>
          <a:p>
            <a:r>
              <a:rPr lang="en-IN" b="1" dirty="0">
                <a:effectLst>
                  <a:outerShdw blurRad="38100" dist="38100" dir="2700000" algn="tl">
                    <a:srgbClr val="000000">
                      <a:alpha val="43137"/>
                    </a:srgbClr>
                  </a:outerShdw>
                </a:effectLst>
              </a:rPr>
              <a:t>Difficulties we faced:</a:t>
            </a:r>
          </a:p>
        </p:txBody>
      </p:sp>
      <p:sp>
        <p:nvSpPr>
          <p:cNvPr id="3" name="Content Placeholder 2">
            <a:extLst>
              <a:ext uri="{FF2B5EF4-FFF2-40B4-BE49-F238E27FC236}">
                <a16:creationId xmlns:a16="http://schemas.microsoft.com/office/drawing/2014/main" id="{DA65D577-CEB6-4A87-BEBB-C75621641CB1}"/>
              </a:ext>
            </a:extLst>
          </p:cNvPr>
          <p:cNvSpPr>
            <a:spLocks noGrp="1"/>
          </p:cNvSpPr>
          <p:nvPr>
            <p:ph idx="1"/>
          </p:nvPr>
        </p:nvSpPr>
        <p:spPr>
          <a:xfrm>
            <a:off x="430696" y="781879"/>
            <a:ext cx="11443252" cy="6076122"/>
          </a:xfrm>
        </p:spPr>
        <p:txBody>
          <a:bodyPr>
            <a:normAutofit fontScale="47500" lnSpcReduction="20000"/>
          </a:bodyPr>
          <a:lstStyle/>
          <a:p>
            <a:pPr marL="0" indent="0">
              <a:buNone/>
            </a:pPr>
            <a:endParaRPr lang="en-IN" dirty="0"/>
          </a:p>
          <a:p>
            <a:pPr marL="0" indent="0">
              <a:buNone/>
            </a:pPr>
            <a:r>
              <a:rPr lang="en-IN" sz="2900" b="1" dirty="0">
                <a:effectLst>
                  <a:outerShdw blurRad="38100" dist="38100" dir="2700000" algn="tl">
                    <a:srgbClr val="000000">
                      <a:alpha val="43137"/>
                    </a:srgbClr>
                  </a:outerShdw>
                </a:effectLst>
              </a:rPr>
              <a:t>Behind utilizing them is the interoperability and functionality of the mobile app.  In fact, the designing of some APIs is based on a particular version of the Android. Therefore, the Android developers are highly required to explore the ways for making a single API work on diverse versions of the Android. Moreover, the developers always find this challenging in making the app work smoothly</a:t>
            </a:r>
          </a:p>
          <a:p>
            <a:pPr marL="0" indent="0">
              <a:buNone/>
            </a:pPr>
            <a:r>
              <a:rPr lang="en-IN" sz="2900" b="1" dirty="0">
                <a:effectLst>
                  <a:outerShdw blurRad="38100" dist="38100" dir="2700000" algn="tl">
                    <a:srgbClr val="000000">
                      <a:alpha val="43137"/>
                    </a:srgbClr>
                  </a:outerShdw>
                </a:effectLst>
              </a:rPr>
              <a:t>1</a:t>
            </a:r>
            <a:r>
              <a:rPr lang="en-IN" sz="2900" b="1" u="sng" dirty="0">
                <a:effectLst>
                  <a:outerShdw blurRad="38100" dist="38100" dir="2700000" algn="tl">
                    <a:srgbClr val="000000">
                      <a:alpha val="43137"/>
                    </a:srgbClr>
                  </a:outerShdw>
                </a:effectLst>
              </a:rPr>
              <a:t>.</a:t>
            </a:r>
            <a:r>
              <a:rPr lang="en-IN" sz="3400" b="1" u="sng" dirty="0">
                <a:effectLst>
                  <a:outerShdw blurRad="38100" dist="38100" dir="2700000" algn="tl">
                    <a:srgbClr val="000000">
                      <a:alpha val="43137"/>
                    </a:srgbClr>
                  </a:outerShdw>
                </a:effectLst>
              </a:rPr>
              <a:t>Fragmentation of the Software</a:t>
            </a:r>
            <a:r>
              <a:rPr lang="en-IN" sz="2900" b="1" dirty="0">
                <a:effectLst>
                  <a:outerShdw blurRad="38100" dist="38100" dir="2700000" algn="tl">
                    <a:srgbClr val="000000">
                      <a:alpha val="43137"/>
                    </a:srgbClr>
                  </a:outerShdw>
                </a:effectLst>
              </a:rPr>
              <a:t>:-Marshmallow, KitKat, Lollipop are some of the most popular versions of Android. Every new version arrives with a new technology, features and enhancements. The app developer essentially has to include the specific features in their Android based applications so that they can deliver best user experiences being advantageous of the new features</a:t>
            </a:r>
          </a:p>
          <a:p>
            <a:pPr marL="0" indent="0">
              <a:buNone/>
            </a:pPr>
            <a:r>
              <a:rPr lang="en-IN" sz="2900" b="1" dirty="0">
                <a:effectLst>
                  <a:outerShdw blurRad="38100" dist="38100" dir="2700000" algn="tl">
                    <a:srgbClr val="000000">
                      <a:alpha val="43137"/>
                    </a:srgbClr>
                  </a:outerShdw>
                </a:effectLst>
              </a:rPr>
              <a:t>2.</a:t>
            </a:r>
            <a:r>
              <a:rPr lang="en-IN" sz="3400" b="1" u="sng" dirty="0">
                <a:effectLst>
                  <a:outerShdw blurRad="38100" dist="38100" dir="2700000" algn="tl">
                    <a:srgbClr val="000000">
                      <a:alpha val="43137"/>
                    </a:srgbClr>
                  </a:outerShdw>
                </a:effectLst>
              </a:rPr>
              <a:t>No Rule for UI Design Process</a:t>
            </a:r>
            <a:r>
              <a:rPr lang="en-IN" sz="2900" b="1" dirty="0">
                <a:effectLst>
                  <a:outerShdw blurRad="38100" dist="38100" dir="2700000" algn="tl">
                    <a:srgbClr val="000000">
                      <a:alpha val="43137"/>
                    </a:srgbClr>
                  </a:outerShdw>
                </a:effectLst>
              </a:rPr>
              <a:t>:-Hence, the majority of the developers deal with creating the standard UI development process or rules. When the custom based UI interface is developed by the developers in their own way, the consistency of the apps across different devices differ. The diversity, as well as incompatibility of the UI, affects the solely delivered user experiences directly by the Android app.</a:t>
            </a:r>
          </a:p>
          <a:p>
            <a:pPr marL="0" indent="0">
              <a:buNone/>
            </a:pPr>
            <a:r>
              <a:rPr lang="en-IN" sz="2900" b="1" dirty="0">
                <a:effectLst>
                  <a:outerShdw blurRad="38100" dist="38100" dir="2700000" algn="tl">
                    <a:srgbClr val="000000">
                      <a:alpha val="43137"/>
                    </a:srgbClr>
                  </a:outerShdw>
                </a:effectLst>
              </a:rPr>
              <a:t>3. </a:t>
            </a:r>
            <a:r>
              <a:rPr lang="en-IN" sz="3400" b="1" u="sng" dirty="0">
                <a:effectLst>
                  <a:outerShdw blurRad="38100" dist="38100" dir="2700000" algn="tl">
                    <a:srgbClr val="000000">
                      <a:alpha val="43137"/>
                    </a:srgbClr>
                  </a:outerShdw>
                </a:effectLst>
              </a:rPr>
              <a:t>Incompatible APIs </a:t>
            </a:r>
            <a:r>
              <a:rPr lang="en-IN" sz="2900" b="1" dirty="0">
                <a:effectLst>
                  <a:outerShdw blurRad="38100" dist="38100" dir="2700000" algn="tl">
                    <a:srgbClr val="000000">
                      <a:alpha val="43137"/>
                    </a:srgbClr>
                  </a:outerShdw>
                </a:effectLst>
              </a:rPr>
              <a:t>:-When the third-party APIs are used in the mobile devices, they possess a different level of quality APIs with them and the major reason  on diverse Android devices with the APIs of the same set.</a:t>
            </a:r>
          </a:p>
          <a:p>
            <a:pPr marL="0" indent="0">
              <a:buNone/>
            </a:pPr>
            <a:r>
              <a:rPr lang="en-IN" sz="2900" b="1" dirty="0">
                <a:effectLst>
                  <a:outerShdw blurRad="38100" dist="38100" dir="2700000" algn="tl">
                    <a:srgbClr val="000000">
                      <a:alpha val="43137"/>
                    </a:srgbClr>
                  </a:outerShdw>
                </a:effectLst>
              </a:rPr>
              <a:t>4.</a:t>
            </a:r>
            <a:r>
              <a:rPr lang="en-IN" sz="3400" b="1" u="sng" dirty="0">
                <a:effectLst>
                  <a:outerShdw blurRad="38100" dist="38100" dir="2700000" algn="tl">
                    <a:srgbClr val="000000">
                      <a:alpha val="43137"/>
                    </a:srgbClr>
                  </a:outerShdw>
                </a:effectLst>
              </a:rPr>
              <a:t>Visibility over Android Search Engine</a:t>
            </a:r>
            <a:r>
              <a:rPr lang="en-IN" sz="2900" b="1" dirty="0">
                <a:effectLst>
                  <a:outerShdw blurRad="38100" dist="38100" dir="2700000" algn="tl">
                    <a:srgbClr val="000000">
                      <a:alpha val="43137"/>
                    </a:srgbClr>
                  </a:outerShdw>
                </a:effectLst>
              </a:rPr>
              <a:t>:-Recent researches reveal that Google Play store comprises a huge number of apps than the Apple App Store. Also, the majority of the users always look for the free apps. Hence, the developers have understood the need for promoting their apps aggressively so that they can get downloaded by the users increasingly and implementing the options of app monetization.</a:t>
            </a:r>
          </a:p>
          <a:p>
            <a:pPr marL="0" indent="0">
              <a:buNone/>
            </a:pPr>
            <a:r>
              <a:rPr lang="en-IN" sz="2900" b="1" dirty="0">
                <a:effectLst>
                  <a:outerShdw blurRad="38100" dist="38100" dir="2700000" algn="tl">
                    <a:srgbClr val="000000">
                      <a:alpha val="43137"/>
                    </a:srgbClr>
                  </a:outerShdw>
                </a:effectLst>
              </a:rPr>
              <a:t>5.</a:t>
            </a:r>
            <a:r>
              <a:rPr lang="en-IN" sz="3400" b="1" u="sng" dirty="0">
                <a:effectLst>
                  <a:outerShdw blurRad="38100" dist="38100" dir="2700000" algn="tl">
                    <a:srgbClr val="000000">
                      <a:alpha val="43137"/>
                    </a:srgbClr>
                  </a:outerShdw>
                </a:effectLst>
              </a:rPr>
              <a:t>Issues Related to Patents</a:t>
            </a:r>
            <a:r>
              <a:rPr lang="en-IN" sz="2900" b="1" dirty="0">
                <a:effectLst>
                  <a:outerShdw blurRad="38100" dist="38100" dir="2700000" algn="tl">
                    <a:srgbClr val="000000">
                      <a:alpha val="43137"/>
                    </a:srgbClr>
                  </a:outerShdw>
                </a:effectLst>
              </a:rPr>
              <a:t>:-The users with getting different devices always have an option to choose from the several Android apps for identical features and functionality. However, building apps involving unique features and functionality has emerged as a daunting task for the android developers.  </a:t>
            </a:r>
          </a:p>
        </p:txBody>
      </p:sp>
    </p:spTree>
    <p:extLst>
      <p:ext uri="{BB962C8B-B14F-4D97-AF65-F5344CB8AC3E}">
        <p14:creationId xmlns:p14="http://schemas.microsoft.com/office/powerpoint/2010/main" val="11911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3944-2677-4BEE-B02F-8B783C92CC7B}"/>
              </a:ext>
            </a:extLst>
          </p:cNvPr>
          <p:cNvSpPr>
            <a:spLocks noGrp="1"/>
          </p:cNvSpPr>
          <p:nvPr>
            <p:ph type="title"/>
          </p:nvPr>
        </p:nvSpPr>
        <p:spPr>
          <a:xfrm>
            <a:off x="549965" y="0"/>
            <a:ext cx="10668000" cy="1524000"/>
          </a:xfrm>
        </p:spPr>
        <p:txBody>
          <a:bodyPr/>
          <a:lstStyle/>
          <a:p>
            <a:r>
              <a:rPr lang="en-IN" b="1" dirty="0">
                <a:effectLst>
                  <a:outerShdw blurRad="38100" dist="38100" dir="2700000" algn="tl">
                    <a:srgbClr val="000000">
                      <a:alpha val="43137"/>
                    </a:srgbClr>
                  </a:outerShdw>
                </a:effectLst>
              </a:rPr>
              <a:t>Team work</a:t>
            </a:r>
          </a:p>
        </p:txBody>
      </p:sp>
      <p:sp>
        <p:nvSpPr>
          <p:cNvPr id="3" name="Content Placeholder 2">
            <a:extLst>
              <a:ext uri="{FF2B5EF4-FFF2-40B4-BE49-F238E27FC236}">
                <a16:creationId xmlns:a16="http://schemas.microsoft.com/office/drawing/2014/main" id="{3B2ED2FC-916F-4C4A-AF4D-213EECFF2DD9}"/>
              </a:ext>
            </a:extLst>
          </p:cNvPr>
          <p:cNvSpPr>
            <a:spLocks noGrp="1"/>
          </p:cNvSpPr>
          <p:nvPr>
            <p:ph idx="1"/>
          </p:nvPr>
        </p:nvSpPr>
        <p:spPr>
          <a:xfrm>
            <a:off x="549965" y="1424609"/>
            <a:ext cx="10668000" cy="3818083"/>
          </a:xfrm>
        </p:spPr>
        <p:txBody>
          <a:bodyPr>
            <a:normAutofit fontScale="70000" lnSpcReduction="20000"/>
          </a:bodyPr>
          <a:lstStyle/>
          <a:p>
            <a:pPr marL="0" indent="0">
              <a:buNone/>
            </a:pPr>
            <a:r>
              <a:rPr lang="en-IN" b="1" dirty="0">
                <a:effectLst>
                  <a:outerShdw blurRad="38100" dist="38100" dir="2700000" algn="tl">
                    <a:srgbClr val="000000">
                      <a:alpha val="43137"/>
                    </a:srgbClr>
                  </a:outerShdw>
                </a:effectLst>
              </a:rPr>
              <a:t>*Unless you are running a one man show, effective teamwork behind the making of the app </a:t>
            </a:r>
            <a:r>
              <a:rPr lang="en-IN" b="1" dirty="0" err="1">
                <a:effectLst>
                  <a:outerShdw blurRad="38100" dist="38100" dir="2700000" algn="tl">
                    <a:srgbClr val="000000">
                      <a:alpha val="43137"/>
                    </a:srgbClr>
                  </a:outerShdw>
                </a:effectLst>
              </a:rPr>
              <a:t>acvomplishes</a:t>
            </a:r>
            <a:r>
              <a:rPr lang="en-IN" b="1" dirty="0">
                <a:effectLst>
                  <a:outerShdw blurRad="38100" dist="38100" dir="2700000" algn="tl">
                    <a:srgbClr val="000000">
                      <a:alpha val="43137"/>
                    </a:srgbClr>
                  </a:outerShdw>
                </a:effectLst>
              </a:rPr>
              <a:t> much more than any individual </a:t>
            </a:r>
            <a:r>
              <a:rPr lang="en-IN" b="1" dirty="0" err="1">
                <a:effectLst>
                  <a:outerShdw blurRad="38100" dist="38100" dir="2700000" algn="tl">
                    <a:srgbClr val="000000">
                      <a:alpha val="43137"/>
                    </a:srgbClr>
                  </a:outerShdw>
                </a:effectLst>
              </a:rPr>
              <a:t>can.When</a:t>
            </a:r>
            <a:r>
              <a:rPr lang="en-IN" b="1" dirty="0">
                <a:effectLst>
                  <a:outerShdw blurRad="38100" dist="38100" dir="2700000" algn="tl">
                    <a:srgbClr val="000000">
                      <a:alpha val="43137"/>
                    </a:srgbClr>
                  </a:outerShdw>
                </a:effectLst>
              </a:rPr>
              <a:t> it had came to decision making we had often relied on the knowledge of our team </a:t>
            </a:r>
            <a:r>
              <a:rPr lang="en-IN" b="1" dirty="0" err="1">
                <a:effectLst>
                  <a:outerShdw blurRad="38100" dist="38100" dir="2700000" algn="tl">
                    <a:srgbClr val="000000">
                      <a:alpha val="43137"/>
                    </a:srgbClr>
                  </a:outerShdw>
                </a:effectLst>
              </a:rPr>
              <a:t>member.Our</a:t>
            </a:r>
            <a:r>
              <a:rPr lang="en-IN" b="1" dirty="0">
                <a:effectLst>
                  <a:outerShdw blurRad="38100" dist="38100" dir="2700000" algn="tl">
                    <a:srgbClr val="000000">
                      <a:alpha val="43137"/>
                    </a:srgbClr>
                  </a:outerShdw>
                </a:effectLst>
              </a:rPr>
              <a:t> team has came up with the effective and equal collaboration of the members. This collaboration and effort has </a:t>
            </a:r>
            <a:r>
              <a:rPr lang="en-IN" b="1" dirty="0" err="1">
                <a:effectLst>
                  <a:outerShdw blurRad="38100" dist="38100" dir="2700000" algn="tl">
                    <a:srgbClr val="000000">
                      <a:alpha val="43137"/>
                    </a:srgbClr>
                  </a:outerShdw>
                </a:effectLst>
              </a:rPr>
              <a:t>emenled</a:t>
            </a:r>
            <a:r>
              <a:rPr lang="en-IN" b="1" dirty="0">
                <a:effectLst>
                  <a:outerShdw blurRad="38100" dist="38100" dir="2700000" algn="tl">
                    <a:srgbClr val="000000">
                      <a:alpha val="43137"/>
                    </a:srgbClr>
                  </a:outerShdw>
                </a:effectLst>
              </a:rPr>
              <a:t> us to succeed individually in their own assigned </a:t>
            </a:r>
            <a:r>
              <a:rPr lang="en-IN" b="1" dirty="0" err="1">
                <a:effectLst>
                  <a:outerShdw blurRad="38100" dist="38100" dir="2700000" algn="tl">
                    <a:srgbClr val="000000">
                      <a:alpha val="43137"/>
                    </a:srgbClr>
                  </a:outerShdw>
                </a:effectLst>
              </a:rPr>
              <a:t>work.Our</a:t>
            </a:r>
            <a:r>
              <a:rPr lang="en-IN" b="1" dirty="0">
                <a:effectLst>
                  <a:outerShdw blurRad="38100" dist="38100" dir="2700000" algn="tl">
                    <a:srgbClr val="000000">
                      <a:alpha val="43137"/>
                    </a:srgbClr>
                  </a:outerShdw>
                </a:effectLst>
              </a:rPr>
              <a:t> members had played </a:t>
            </a:r>
            <a:r>
              <a:rPr lang="en-IN" b="1" dirty="0" err="1">
                <a:effectLst>
                  <a:outerShdw blurRad="38100" dist="38100" dir="2700000" algn="tl">
                    <a:srgbClr val="000000">
                      <a:alpha val="43137"/>
                    </a:srgbClr>
                  </a:outerShdw>
                </a:effectLst>
              </a:rPr>
              <a:t>amn</a:t>
            </a:r>
            <a:r>
              <a:rPr lang="en-IN" b="1" dirty="0">
                <a:effectLst>
                  <a:outerShdw blurRad="38100" dist="38100" dir="2700000" algn="tl">
                    <a:srgbClr val="000000">
                      <a:alpha val="43137"/>
                    </a:srgbClr>
                  </a:outerShdw>
                </a:effectLst>
              </a:rPr>
              <a:t> important role in giving the power to make decision which helped us to move in one direction i.e. , towards our </a:t>
            </a:r>
            <a:r>
              <a:rPr lang="en-IN" b="1" dirty="0" err="1">
                <a:effectLst>
                  <a:outerShdw blurRad="38100" dist="38100" dir="2700000" algn="tl">
                    <a:srgbClr val="000000">
                      <a:alpha val="43137"/>
                    </a:srgbClr>
                  </a:outerShdw>
                </a:effectLst>
              </a:rPr>
              <a:t>destination.We</a:t>
            </a:r>
            <a:r>
              <a:rPr lang="en-IN" b="1" dirty="0">
                <a:effectLst>
                  <a:outerShdw blurRad="38100" dist="38100" dir="2700000" algn="tl">
                    <a:srgbClr val="000000">
                      <a:alpha val="43137"/>
                    </a:srgbClr>
                  </a:outerShdw>
                </a:effectLst>
              </a:rPr>
              <a:t> also called each other - gathered meeting just to have h useful impact on every aspect of the time being utilized in building of the </a:t>
            </a:r>
            <a:r>
              <a:rPr lang="en-IN" b="1" dirty="0" err="1">
                <a:effectLst>
                  <a:outerShdw blurRad="38100" dist="38100" dir="2700000" algn="tl">
                    <a:srgbClr val="000000">
                      <a:alpha val="43137"/>
                    </a:srgbClr>
                  </a:outerShdw>
                </a:effectLst>
              </a:rPr>
              <a:t>app.We</a:t>
            </a:r>
            <a:r>
              <a:rPr lang="en-IN" b="1" dirty="0">
                <a:effectLst>
                  <a:outerShdw blurRad="38100" dist="38100" dir="2700000" algn="tl">
                    <a:srgbClr val="000000">
                      <a:alpha val="43137"/>
                    </a:srgbClr>
                  </a:outerShdw>
                </a:effectLst>
              </a:rPr>
              <a:t> have made sure that the team members are working together towards the goal and helping out by providing relevant and timely feedback.</a:t>
            </a:r>
          </a:p>
        </p:txBody>
      </p:sp>
    </p:spTree>
    <p:extLst>
      <p:ext uri="{BB962C8B-B14F-4D97-AF65-F5344CB8AC3E}">
        <p14:creationId xmlns:p14="http://schemas.microsoft.com/office/powerpoint/2010/main" val="40081749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D343E-FD6C-402B-9989-D17291BB9D66}"/>
              </a:ext>
            </a:extLst>
          </p:cNvPr>
          <p:cNvSpPr>
            <a:spLocks noGrp="1"/>
          </p:cNvSpPr>
          <p:nvPr>
            <p:ph type="title"/>
          </p:nvPr>
        </p:nvSpPr>
        <p:spPr/>
        <p:txBody>
          <a:bodyPr/>
          <a:lstStyle/>
          <a:p>
            <a:r>
              <a:rPr lang="en-IN" b="1" dirty="0">
                <a:effectLst>
                  <a:outerShdw blurRad="38100" dist="38100" dir="2700000" algn="tl">
                    <a:srgbClr val="000000">
                      <a:alpha val="43137"/>
                    </a:srgbClr>
                  </a:outerShdw>
                </a:effectLst>
              </a:rPr>
              <a:t>Future scope</a:t>
            </a:r>
          </a:p>
        </p:txBody>
      </p:sp>
      <p:sp>
        <p:nvSpPr>
          <p:cNvPr id="3" name="Content Placeholder 2">
            <a:extLst>
              <a:ext uri="{FF2B5EF4-FFF2-40B4-BE49-F238E27FC236}">
                <a16:creationId xmlns:a16="http://schemas.microsoft.com/office/drawing/2014/main" id="{EBB8DCF8-7916-48D5-BA52-73DD0239726F}"/>
              </a:ext>
            </a:extLst>
          </p:cNvPr>
          <p:cNvSpPr>
            <a:spLocks noGrp="1"/>
          </p:cNvSpPr>
          <p:nvPr>
            <p:ph idx="1"/>
          </p:nvPr>
        </p:nvSpPr>
        <p:spPr/>
        <p:txBody>
          <a:bodyPr>
            <a:normAutofit fontScale="70000" lnSpcReduction="20000"/>
          </a:bodyPr>
          <a:lstStyle/>
          <a:p>
            <a:pPr marL="0" indent="0">
              <a:buNone/>
            </a:pPr>
            <a:r>
              <a:rPr lang="en-IN" b="1" dirty="0">
                <a:effectLst>
                  <a:outerShdw blurRad="38100" dist="38100" dir="2700000" algn="tl">
                    <a:srgbClr val="000000">
                      <a:alpha val="43137"/>
                    </a:srgbClr>
                  </a:outerShdw>
                </a:effectLst>
                <a:latin typeface="Bahnschrift" panose="020B0502040204020203" pitchFamily="34" charset="0"/>
              </a:rPr>
              <a:t>*Now a days everyone is So busy and all of them always try to save some time from least important works like marketing and all. Most of them go for online marketing from amazon goffers. But It takes a lot of time like 4 to 7 days. Our app will provide customer a facility of checking needs to their nearest stores. And can choose a preferable time to collect the goods.  Everyone will get particular 5 mins to collect so we don’t have to go to each and every store to check availability and line up at a same store for a long. Thus we can avoid gathering and stop spreading of covid-19. We can charge .5 rupees per item as service charge and earn money from it and after growing we can make start up with it and give jobs to many people like for developing, updating goods and shifting we can also add home delivery facility on the same day. Which people wants the most..</a:t>
            </a:r>
          </a:p>
        </p:txBody>
      </p:sp>
    </p:spTree>
    <p:extLst>
      <p:ext uri="{BB962C8B-B14F-4D97-AF65-F5344CB8AC3E}">
        <p14:creationId xmlns:p14="http://schemas.microsoft.com/office/powerpoint/2010/main" val="1015721390"/>
      </p:ext>
    </p:extLst>
  </p:cSld>
  <p:clrMapOvr>
    <a:masterClrMapping/>
  </p:clrMapOvr>
</p:sld>
</file>

<file path=ppt/theme/theme1.xml><?xml version="1.0" encoding="utf-8"?>
<a:theme xmlns:a="http://schemas.openxmlformats.org/drawingml/2006/main" name="PebbleVTI">
  <a:themeElements>
    <a:clrScheme name="Blush 3">
      <a:dk1>
        <a:sysClr val="windowText" lastClr="000000"/>
      </a:dk1>
      <a:lt1>
        <a:sysClr val="window" lastClr="FFFFFF"/>
      </a:lt1>
      <a:dk2>
        <a:srgbClr val="B15E4E"/>
      </a:dk2>
      <a:lt2>
        <a:srgbClr val="FFFFFF"/>
      </a:lt2>
      <a:accent1>
        <a:srgbClr val="C5B096"/>
      </a:accent1>
      <a:accent2>
        <a:srgbClr val="ECA855"/>
      </a:accent2>
      <a:accent3>
        <a:srgbClr val="9BBFB0"/>
      </a:accent3>
      <a:accent4>
        <a:srgbClr val="A9AEA7"/>
      </a:accent4>
      <a:accent5>
        <a:srgbClr val="6A787C"/>
      </a:accent5>
      <a:accent6>
        <a:srgbClr val="3B4345"/>
      </a:accent6>
      <a:hlink>
        <a:srgbClr val="ECA855"/>
      </a:hlink>
      <a:folHlink>
        <a:srgbClr val="6A392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138</TotalTime>
  <Words>1499</Words>
  <Application>Microsoft Office PowerPoint</Application>
  <PresentationFormat>Widescreen</PresentationFormat>
  <Paragraphs>41</Paragraphs>
  <Slides>11</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Abadi</vt:lpstr>
      <vt:lpstr>Arial</vt:lpstr>
      <vt:lpstr>Arial Black</vt:lpstr>
      <vt:lpstr>Avenir Next LT Pro</vt:lpstr>
      <vt:lpstr>Avenir Next LT Pro Light</vt:lpstr>
      <vt:lpstr>Bahnschrift</vt:lpstr>
      <vt:lpstr>Bahnschrift SemiBold</vt:lpstr>
      <vt:lpstr>Sitka Subheading</vt:lpstr>
      <vt:lpstr>PebbleVTI</vt:lpstr>
      <vt:lpstr>DELHI HACKS</vt:lpstr>
      <vt:lpstr>Team Chase The Dream  Track: Open Innovation </vt:lpstr>
      <vt:lpstr>STORY TELLING</vt:lpstr>
      <vt:lpstr>PowerPoint Presentation</vt:lpstr>
      <vt:lpstr>Effective Communication:</vt:lpstr>
      <vt:lpstr>Tech  Stack</vt:lpstr>
      <vt:lpstr>Difficulties we faced:</vt:lpstr>
      <vt:lpstr>Team work</vt:lpstr>
      <vt:lpstr>Future scope</vt:lpstr>
      <vt:lpstr>App 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stORYTELLING</dc:title>
  <dc:creator>poulomimukherjee218@gmail.com</dc:creator>
  <cp:lastModifiedBy>shirish singh</cp:lastModifiedBy>
  <cp:revision>16</cp:revision>
  <dcterms:created xsi:type="dcterms:W3CDTF">2020-09-05T07:58:21Z</dcterms:created>
  <dcterms:modified xsi:type="dcterms:W3CDTF">2020-10-01T03:14:44Z</dcterms:modified>
</cp:coreProperties>
</file>

<file path=docProps/thumbnail.jpeg>
</file>